
<file path=[Content_Types].xml><?xml version="1.0" encoding="utf-8"?>
<Types xmlns="http://schemas.openxmlformats.org/package/2006/content-types">
  <Default Extension="bin" ContentType="application/vnd.openxmlformats-officedocument.presentationml.printerSettings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viewProps.xml" ContentType="application/vnd.openxmlformats-officedocument.presentationml.viewProps+xml"/>
</Types>
</file>

<file path=_rels/.rels><?xml version='1.0' encoding='UTF-8' standalone='yes'?>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8"/>
    <p:sldId id="256" r:id="rId7"/>
    <p:sldId id="258" r:id="rId9"/>
    <p:sldId id="259" r:id="rId10"/>
    <p:sldId id="260" r:id="rId11"/>
  </p:sldIdLst>
  <p:sldSz cx="12191695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124" d="100"/>
          <a:sy n="124" d="100"/>
        </p:scale>
        <p:origin x="-1512" y="-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'1.0' encoding='UTF-8' standalone='yes'?>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printerSettings" Target="printerSettings/printerSettings1.bin"/><Relationship Id="rId3" Type="http://schemas.openxmlformats.org/officeDocument/2006/relationships/presProps" Target="presProps.xml"/><Relationship Id="rId4" Type="http://schemas.openxmlformats.org/officeDocument/2006/relationships/viewProps" Target="viewProps.xml"/><Relationship Id="rId5" Type="http://schemas.openxmlformats.org/officeDocument/2006/relationships/theme" Target="theme/theme1.xml"/><Relationship Id="rId6" Type="http://schemas.openxmlformats.org/officeDocument/2006/relationships/tableStyles" Target="tableStyles.xml"/><Relationship Id="rId7" Type="http://schemas.openxmlformats.org/officeDocument/2006/relationships/slide" Target="slides/slide2.xml"/><Relationship Id="rId8" Type="http://schemas.openxmlformats.org/officeDocument/2006/relationships/slide" Target="slides/slide1.xml"/><Relationship Id="rId9" Type="http://schemas.openxmlformats.org/officeDocument/2006/relationships/slide" Target="slides/slide3.xml"/><Relationship Id="rId10" Type="http://schemas.openxmlformats.org/officeDocument/2006/relationships/slide" Target="slides/slide4.xml"/><Relationship Id="rId11" Type="http://schemas.openxmlformats.org/officeDocument/2006/relationships/slide" Target="slides/slide5.xml"/></Relationships>
</file>

<file path=ppt/media/image1.png>
</file>

<file path=ppt/media/image2.png>
</file>

<file path=ppt/media/image3.png>
</file>

<file path=ppt/media/image4.png>
</file>

<file path=ppt/slideLayouts/_rels/slideLayout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'1.0' encoding='UTF-8' standalone='yes'?>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807558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09279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122237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1431425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064837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22449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1587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702771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299981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072656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89236939"/>
      </p:ext>
    </p:extLst>
  </p:cSld>
  <p:clrMapOvr>
    <a:masterClrMapping/>
  </p:clrMapOvr>
</p:sldLayout>
</file>

<file path=ppt/slideMasters/_rels/slideMaster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BCAD085-E8A6-8845-BD4E-CB4CCA059FC4}" type="datetimeFigureOut">
              <a:rPr lang="en-US" smtClean="0"/>
              <a:t>1/27/13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1FF6DA9-008F-8B48-92A6-B652298478B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997751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png"/></Relationships>
</file>

<file path=ppt/slides/_rels/slide2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</file>

<file path=ppt/slides/_rels/slide3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/Relationships>
</file>

<file path=ppt/slides/_rels/slide4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4.png"/></Relationships>
</file>

<file path=ppt/slides/_rels/slide5.xml.rels><?xml version='1.0' encoding='UTF-8' standalone='yes'?>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pic>
        <p:nvPicPr>
          <p:cNvPr id="2" name="Picture 1" descr="SLIDE 2 Hook (Čekání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121916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5040000"/>
            <a:ext cx="12191695" cy="14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 algn="ctr">
              <a:defRPr sz="9600" b="0">
                <a:solidFill>
                  <a:srgbClr val="FFFFFF"/>
                </a:solidFill>
                <a:latin typeface="Amalia"/>
              </a:defRPr>
            </a:pPr>
            <a:r>
              <a:rPr lang="cs-CZ"/>
              <a:t>Proč?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3 Igor vize (Výhled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48201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1080000"/>
            <a:ext cx="7200000" cy="9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Banka chce být digitální leader.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900000" y="2880000"/>
            <a:ext cx="7200000" cy="14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Všichni chtějí data.</a:t>
            </a:r>
          </a:p>
          <a:p>
            <a:pPr>
              <a:defRPr sz="3600">
                <a:solidFill>
                  <a:srgbClr val="FFFFFF"/>
                </a:solidFill>
                <a:latin typeface="Abadi"/>
              </a:defRPr>
            </a:pPr>
            <a:r>
              <a:rPr lang="cs-CZ"/>
              <a:t>Ideálně hned.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900000" y="5400000"/>
            <a:ext cx="7200000" cy="108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600" i="1">
                <a:solidFill>
                  <a:srgbClr val="FFFFFF"/>
                </a:solidFill>
                <a:latin typeface="Abadi"/>
              </a:defRPr>
            </a:pPr>
            <a:r>
              <a:rPr lang="cs-CZ"/>
              <a:t>„Kdo se neadaptuje, ztrácí.“</a:t>
            </a:r>
          </a:p>
          <a:p>
            <a:pPr algn="r">
              <a:defRPr sz="2400">
                <a:solidFill>
                  <a:srgbClr val="B0B0B0"/>
                </a:solidFill>
                <a:latin typeface="Abadi"/>
              </a:defRPr>
            </a:pPr>
            <a:r>
              <a:rPr lang="cs-CZ"/>
              <a:t>Igor</a:t>
            </a: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4 Strachy (Tla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4577625" y="900000"/>
            <a:ext cx="689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Čeho se bojíme?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4577625" y="1980000"/>
            <a:ext cx="6894070" cy="360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„Rozdělíme to a nedáme dohromady.“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„Bude chaos.“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„Nikdo nebude zodpovědný.“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„Nemáme na to lidi.“</a:t>
            </a:r>
          </a:p>
          <a:p>
            <a:pPr>
              <a:spcAft>
                <a:spcPts val="1400"/>
              </a:spcAft>
              <a:defRPr sz="2800">
                <a:solidFill>
                  <a:srgbClr val="FFFFFF"/>
                </a:solidFill>
                <a:latin typeface="Abadi"/>
              </a:defRPr>
            </a:pPr>
            <a:r>
              <a:rPr lang="cs-CZ"/>
              <a:t>▸ „Data nebudou včas.“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5400000"/>
            <a:ext cx="689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lang="cs-CZ">
                <a:solidFill>
                  <a:srgbClr val="B0B0B0"/>
                </a:solidFill>
                <a:latin typeface="Abadi"/>
              </a:defRPr>
            </a:pPr>
            <a:r>
              <a:t>Tyto obavy jsou oprávněné.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bg>
      <p:bgPr>
        <a:solidFill>
          <a:srgbClr val="1A1A2E"/>
        </a:solidFill>
        <a:effectLst/>
      </p:bgPr>
    </p:bg>
    <p:spTree>
      <p:nvGrpSpPr>
        <p:cNvPr id="1" name=""/>
        <p:cNvGrpSpPr/>
        <p:nvPr/>
      </p:nvGrpSpPr>
      <p:grpSpPr/>
      <p:pic>
        <p:nvPicPr>
          <p:cNvPr id="2" name="Picture 1" descr="SLIDE 5 Jak to funguje dnes (Bottleneck).png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334070" y="0"/>
            <a:ext cx="3843495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900000" y="72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4800" b="1">
                <a:solidFill>
                  <a:srgbClr val="FFFFFF"/>
                </a:solidFill>
                <a:latin typeface="Abadi"/>
              </a:defRPr>
            </a:pPr>
            <a:r>
              <a:rPr lang="cs-CZ"/>
              <a:t>Jak to funguje dnes?</a:t>
            </a:r>
          </a:p>
        </p:txBody>
      </p:sp>
      <p:sp>
        <p:nvSpPr>
          <p:cNvPr id="4" name="Rounded Rectangle 3"/>
          <p:cNvSpPr/>
          <p:nvPr/>
        </p:nvSpPr>
        <p:spPr>
          <a:xfrm>
            <a:off x="2880000" y="3600000"/>
            <a:ext cx="1440000" cy="648000"/>
          </a:xfrm>
          <a:prstGeom prst="roundRect">
            <a:avLst/>
          </a:prstGeom>
          <a:noFill/>
          <a:ln w="25400">
            <a:solidFill>
              <a:srgbClr val="F0A500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2000" b="1">
                <a:solidFill>
                  <a:srgbClr val="F0A500"/>
                </a:solidFill>
                <a:latin typeface="Abadi"/>
              </a:defRPr>
            </a:pPr>
            <a:r>
              <a:t>DWH</a:t>
            </a:r>
          </a:p>
        </p:txBody>
      </p:sp>
      <p:sp>
        <p:nvSpPr>
          <p:cNvPr id="5" name="Rounded Rectangle 4"/>
          <p:cNvSpPr/>
          <p:nvPr/>
        </p:nvSpPr>
        <p:spPr>
          <a:xfrm>
            <a:off x="1080000" y="216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Core</a:t>
            </a:r>
          </a:p>
        </p:txBody>
      </p:sp>
      <p:sp>
        <p:nvSpPr>
          <p:cNvPr id="6" name="Rounded Rectangle 5"/>
          <p:cNvSpPr/>
          <p:nvPr/>
        </p:nvSpPr>
        <p:spPr>
          <a:xfrm>
            <a:off x="3600000" y="198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CRM</a:t>
            </a:r>
          </a:p>
        </p:txBody>
      </p:sp>
      <p:sp>
        <p:nvSpPr>
          <p:cNvPr id="7" name="Rounded Rectangle 6"/>
          <p:cNvSpPr/>
          <p:nvPr/>
        </p:nvSpPr>
        <p:spPr>
          <a:xfrm>
            <a:off x="5400000" y="252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ERP</a:t>
            </a:r>
          </a:p>
        </p:txBody>
      </p:sp>
      <p:sp>
        <p:nvSpPr>
          <p:cNvPr id="8" name="Rounded Rectangle 7"/>
          <p:cNvSpPr/>
          <p:nvPr/>
        </p:nvSpPr>
        <p:spPr>
          <a:xfrm>
            <a:off x="144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Risk</a:t>
            </a:r>
          </a:p>
        </p:txBody>
      </p:sp>
      <p:sp>
        <p:nvSpPr>
          <p:cNvPr id="9" name="Rounded Rectangle 8"/>
          <p:cNvSpPr/>
          <p:nvPr/>
        </p:nvSpPr>
        <p:spPr>
          <a:xfrm>
            <a:off x="4680000" y="5040000"/>
            <a:ext cx="1080000" cy="503999"/>
          </a:xfrm>
          <a:prstGeom prst="roundRect">
            <a:avLst/>
          </a:prstGeom>
          <a:noFill/>
          <a:ln w="19050">
            <a:solidFill>
              <a:srgbClr val="FFFFFF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defRPr sz="1600">
                <a:solidFill>
                  <a:srgbClr val="FFFFFF"/>
                </a:solidFill>
                <a:latin typeface="Abadi"/>
              </a:defRPr>
            </a:pPr>
            <a:r>
              <a:t>Finance</a:t>
            </a:r>
          </a:p>
        </p:txBody>
      </p:sp>
      <p:cxnSp>
        <p:nvCxnSpPr>
          <p:cNvPr id="10" name="Connector 9"/>
          <p:cNvCxnSpPr>
            <a:stCxn id="5" idx="2"/>
            <a:endCxn id="4" idx="0"/>
          </p:cNvCxnSpPr>
          <p:nvPr/>
        </p:nvCxnSpPr>
        <p:spPr>
          <a:xfrm>
            <a:off x="1620000" y="2663999"/>
            <a:ext cx="1980000" cy="93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Connector 10"/>
          <p:cNvCxnSpPr>
            <a:stCxn id="6" idx="2"/>
            <a:endCxn id="4" idx="0"/>
          </p:cNvCxnSpPr>
          <p:nvPr/>
        </p:nvCxnSpPr>
        <p:spPr>
          <a:xfrm flipH="1">
            <a:off x="3600000" y="2483999"/>
            <a:ext cx="540000" cy="111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2" name="Connector 11"/>
          <p:cNvCxnSpPr>
            <a:stCxn id="7" idx="2"/>
            <a:endCxn id="4" idx="0"/>
          </p:cNvCxnSpPr>
          <p:nvPr/>
        </p:nvCxnSpPr>
        <p:spPr>
          <a:xfrm flipH="1">
            <a:off x="3600000" y="3023999"/>
            <a:ext cx="2340000" cy="576001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3" name="Connector 12"/>
          <p:cNvCxnSpPr>
            <a:stCxn id="8" idx="0"/>
            <a:endCxn id="4" idx="2"/>
          </p:cNvCxnSpPr>
          <p:nvPr/>
        </p:nvCxnSpPr>
        <p:spPr>
          <a:xfrm flipV="1">
            <a:off x="198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4" name="Connector 13"/>
          <p:cNvCxnSpPr>
            <a:stCxn id="9" idx="0"/>
            <a:endCxn id="4" idx="2"/>
          </p:cNvCxnSpPr>
          <p:nvPr/>
        </p:nvCxnSpPr>
        <p:spPr>
          <a:xfrm flipH="1" flipV="1">
            <a:off x="3600000" y="4248000"/>
            <a:ext cx="1620000" cy="792000"/>
          </a:xfrm>
          <a:prstGeom prst="line">
            <a:avLst/>
          </a:prstGeom>
          <a:ln w="19050">
            <a:solidFill>
              <a:srgbClr val="FFFFFF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Box 14"/>
          <p:cNvSpPr txBox="1"/>
          <p:nvPr/>
        </p:nvSpPr>
        <p:spPr>
          <a:xfrm>
            <a:off x="900000" y="5940000"/>
            <a:ext cx="540000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>
                <a:solidFill>
                  <a:srgbClr val="B0B0B0"/>
                </a:solidFill>
                <a:latin typeface="Abadi"/>
              </a:defRPr>
            </a:pPr>
            <a:r>
              <a:rPr lang="cs-CZ"/>
              <a:t>Jeden tým. Všichni čekají.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>
  <p:cSld>
    <p:spTree>
      <p:nvGrpSpPr>
        <p:cNvPr id="1" name=""/>
        <p:cNvGrpSpPr/>
        <p:nvPr/>
      </p:nvGrpSpPr>
      <p:grpSpPr/>
      <p:sp>
        <p:nvSpPr>
          <p:cNvPr id="2" name="Rectangle 1"/>
          <p:cNvSpPr/>
          <p:nvPr/>
        </p:nvSpPr>
        <p:spPr>
          <a:xfrm>
            <a:off x="0" y="0"/>
            <a:ext cx="12191695" cy="6858000"/>
          </a:xfrm>
          <a:prstGeom prst="rect">
            <a:avLst/>
          </a:prstGeom>
          <a:solidFill>
            <a:srgbClr val="1A1A2E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3" name="Rectangle 2"/>
          <p:cNvSpPr/>
          <p:nvPr/>
        </p:nvSpPr>
        <p:spPr>
          <a:xfrm>
            <a:off x="0" y="0"/>
            <a:ext cx="3857625" cy="6858000"/>
          </a:xfrm>
          <a:prstGeom prst="rect">
            <a:avLst/>
          </a:prstGeom>
          <a:solidFill>
            <a:srgbClr val="2D2D3D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</a:p>
        </p:txBody>
      </p:sp>
      <p:sp>
        <p:nvSpPr>
          <p:cNvPr id="4" name="TextBox 3"/>
          <p:cNvSpPr txBox="1"/>
          <p:nvPr/>
        </p:nvSpPr>
        <p:spPr>
          <a:xfrm>
            <a:off x="4577625" y="288000"/>
            <a:ext cx="432000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800" lang="cs-CZ">
                <a:solidFill>
                  <a:srgbClr val="B0B0B0"/>
                </a:solidFill>
                <a:latin typeface="Abadi"/>
              </a:defRPr>
            </a:pPr>
            <a:r>
              <a:t>✕ Raiffeisen Bank  │ Co nás bolelo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4577625" y="1080000"/>
            <a:ext cx="7254070" cy="54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3200" i="1" lang="cs-CZ">
                <a:solidFill>
                  <a:srgbClr val="FFFFFF"/>
                </a:solidFill>
                <a:latin typeface="Abadi"/>
              </a:defRPr>
            </a:pPr>
            <a:r>
              <a:t>„Jeden tým zodpovídá za kvalitu všech dat?“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4577625" y="1980000"/>
            <a:ext cx="725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 lang="cs-CZ">
                <a:solidFill>
                  <a:srgbClr val="F0A500"/>
                </a:solidFill>
                <a:latin typeface="Abadi"/>
              </a:defRPr>
            </a:pPr>
            <a:r>
              <a:t>PROBLÉM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4577625" y="2268000"/>
            <a:ext cx="7254070" cy="72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Kvalita adres v CEU reportingu</a:t>
            </a:r>
          </a:p>
          <a:p>
            <a:pPr>
              <a:spcAft>
                <a:spcPts val="800"/>
              </a:spcAft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1 centrální tým DQ za kvalitu všech dat?</a:t>
            </a:r>
          </a:p>
          <a:p>
            <a:pPr>
              <a:spcAft>
                <a:spcPts val="800"/>
              </a:spcAft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Vlastník nebyl formálně známý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4577625" y="3240000"/>
            <a:ext cx="725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 lang="cs-CZ">
                <a:solidFill>
                  <a:srgbClr val="F0A500"/>
                </a:solidFill>
                <a:latin typeface="Abadi"/>
              </a:defRPr>
            </a:pPr>
            <a:r>
              <a:t>DOPAD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577625" y="3528000"/>
            <a:ext cx="7254070" cy="540000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>
              <a:spcAft>
                <a:spcPts val="800"/>
              </a:spcAft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Hrozba pokuty ČNB</a:t>
            </a:r>
          </a:p>
          <a:p>
            <a:pPr>
              <a:spcAft>
                <a:spcPts val="800"/>
              </a:spcAft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Nedoručitelné výpisy, kampaně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4577625" y="4320000"/>
            <a:ext cx="7254070" cy="288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1400" b="1" lang="cs-CZ">
                <a:solidFill>
                  <a:srgbClr val="F0A500"/>
                </a:solidFill>
                <a:latin typeface="Abadi"/>
              </a:defRPr>
            </a:pPr>
            <a:r>
              <a:t>VÝSLEDEK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4577625" y="4608000"/>
            <a:ext cx="7254070" cy="36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000" lang="cs-CZ">
                <a:solidFill>
                  <a:srgbClr val="FFFFFF"/>
                </a:solidFill>
                <a:latin typeface="Abadi"/>
              </a:defRPr>
            </a:pPr>
            <a:r>
              <a:t>▸ 75% zlepšení kvality adres za 3 měsíce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4577625" y="5400000"/>
            <a:ext cx="7254070" cy="720000"/>
          </a:xfrm>
          <a:prstGeom prst="rect">
            <a:avLst/>
          </a:prstGeom>
          <a:noFill/>
        </p:spPr>
        <p:txBody>
          <a:bodyPr wrap="none">
            <a:spAutoFit/>
          </a:bodyPr>
          <a:lstStyle/>
          <a:p>
            <a:pPr>
              <a:defRPr sz="2400" i="1" lang="cs-CZ">
                <a:solidFill>
                  <a:srgbClr val="FFFFFF"/>
                </a:solidFill>
                <a:latin typeface="Abadi"/>
              </a:defRPr>
            </a:pPr>
            <a:r>
              <a:t>„Problém není v lidech. Problém je v systému.“</a:t>
            </a:r>
          </a:p>
          <a:p>
            <a:pPr algn="r">
              <a:defRPr sz="1800" lang="cs-CZ">
                <a:solidFill>
                  <a:srgbClr val="B0B0B0"/>
                </a:solidFill>
                <a:latin typeface="Abadi"/>
              </a:defRPr>
            </a:pPr>
            <a:r>
              <a:t>Roman</a:t>
            </a: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</TotalTime>
  <Words>0</Words>
  <Application>Microsoft Macintosh PowerPoint</Application>
  <PresentationFormat>On-screen Show (4:3)</PresentationFormat>
  <Paragraphs>0</Paragraphs>
  <Slides>0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0</vt:i4>
      </vt:variant>
    </vt:vector>
  </HeadingPairs>
  <TitlesOfParts>
    <vt:vector size="1" baseType="lpstr">
      <vt:lpstr>Office Theme</vt:lpstr>
    </vt:vector>
  </TitlesOfParts>
  <Manager/>
  <Company/>
  <LinksUpToDate>false</LinksUpToDate>
  <SharedDoc>false</SharedDoc>
  <HyperlinkBase/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subject/>
  <dc:creator/>
  <cp:keywords/>
  <dc:description>generated using python-pptx</dc:description>
  <cp:lastModifiedBy>Steve Canny</cp:lastModifiedBy>
  <cp:revision>1</cp:revision>
  <dcterms:created xsi:type="dcterms:W3CDTF">2013-01-27T09:14:16Z</dcterms:created>
  <dcterms:modified xsi:type="dcterms:W3CDTF">2013-01-27T09:15:58Z</dcterms:modified>
  <cp:category/>
</cp:coreProperties>
</file>

<file path=docProps/thumbnail.jpeg>
</file>